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3"/>
  </p:notesMasterIdLst>
  <p:sldIdLst>
    <p:sldId id="859" r:id="rId2"/>
    <p:sldId id="1238" r:id="rId3"/>
    <p:sldId id="1309" r:id="rId4"/>
    <p:sldId id="1310" r:id="rId5"/>
    <p:sldId id="1311" r:id="rId6"/>
    <p:sldId id="1240" r:id="rId7"/>
    <p:sldId id="1312" r:id="rId8"/>
    <p:sldId id="1242" r:id="rId9"/>
    <p:sldId id="1246" r:id="rId10"/>
    <p:sldId id="1313" r:id="rId11"/>
    <p:sldId id="1314" r:id="rId12"/>
    <p:sldId id="1248" r:id="rId13"/>
    <p:sldId id="1315" r:id="rId14"/>
    <p:sldId id="1244" r:id="rId15"/>
    <p:sldId id="1316" r:id="rId16"/>
    <p:sldId id="1247" r:id="rId17"/>
    <p:sldId id="1260" r:id="rId18"/>
    <p:sldId id="1250" r:id="rId19"/>
    <p:sldId id="1318" r:id="rId20"/>
    <p:sldId id="1319" r:id="rId21"/>
    <p:sldId id="1320" r:id="rId22"/>
    <p:sldId id="1322" r:id="rId23"/>
    <p:sldId id="1323" r:id="rId24"/>
    <p:sldId id="1321" r:id="rId25"/>
    <p:sldId id="1324" r:id="rId26"/>
    <p:sldId id="1253" r:id="rId27"/>
    <p:sldId id="1325" r:id="rId28"/>
    <p:sldId id="1273" r:id="rId29"/>
    <p:sldId id="1326" r:id="rId30"/>
    <p:sldId id="1277" r:id="rId31"/>
    <p:sldId id="1327" r:id="rId32"/>
    <p:sldId id="1328" r:id="rId33"/>
    <p:sldId id="1254" r:id="rId34"/>
    <p:sldId id="1329" r:id="rId35"/>
    <p:sldId id="1281" r:id="rId36"/>
    <p:sldId id="1282" r:id="rId37"/>
    <p:sldId id="1330" r:id="rId38"/>
    <p:sldId id="1331" r:id="rId39"/>
    <p:sldId id="1284" r:id="rId40"/>
    <p:sldId id="1332" r:id="rId41"/>
    <p:sldId id="1285" r:id="rId42"/>
    <p:sldId id="1333" r:id="rId43"/>
    <p:sldId id="1334" r:id="rId44"/>
    <p:sldId id="1286" r:id="rId45"/>
    <p:sldId id="1335" r:id="rId46"/>
    <p:sldId id="1255" r:id="rId47"/>
    <p:sldId id="1256" r:id="rId48"/>
    <p:sldId id="1257" r:id="rId49"/>
    <p:sldId id="1288" r:id="rId50"/>
    <p:sldId id="1289" r:id="rId51"/>
    <p:sldId id="1295" r:id="rId52"/>
    <p:sldId id="1296" r:id="rId53"/>
    <p:sldId id="1297" r:id="rId54"/>
    <p:sldId id="1298" r:id="rId55"/>
    <p:sldId id="1299" r:id="rId56"/>
    <p:sldId id="1303" r:id="rId57"/>
    <p:sldId id="1304" r:id="rId58"/>
    <p:sldId id="1336" r:id="rId59"/>
    <p:sldId id="1337" r:id="rId60"/>
    <p:sldId id="1305" r:id="rId61"/>
    <p:sldId id="1306" r:id="rId6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 第三册 </a:t>
            </a:r>
            <a:r>
              <a:rPr lang="en-US" altLang="zh-CN" sz="200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5</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What an adventure</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惊险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刺激</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激动</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兴奋</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使非常兴奋</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使非常激动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他将这些人的性格称为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299695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gave me a big thrill to meet my </a:t>
            </a:r>
            <a:r>
              <a:rPr lang="en-US" altLang="zh-CN" sz="2400" b="0" dirty="0" err="1">
                <a:solidFill>
                  <a:srgbClr val="000000"/>
                </a:solidFill>
                <a:cs typeface="Times New Roman" panose="02020603050405020304" pitchFamily="18" charset="0"/>
              </a:rPr>
              <a:t>favourite</a:t>
            </a:r>
            <a:r>
              <a:rPr lang="en-US" altLang="zh-CN" sz="2400" b="0" dirty="0">
                <a:solidFill>
                  <a:srgbClr val="000000"/>
                </a:solidFill>
                <a:cs typeface="Times New Roman" panose="02020603050405020304" pitchFamily="18" charset="0"/>
              </a:rPr>
              <a:t> author in person.</a:t>
            </a:r>
            <a:r>
              <a:rPr lang="zh-CN" altLang="zh-CN" sz="2400" b="0" dirty="0">
                <a:solidFill>
                  <a:srgbClr val="000000"/>
                </a:solidFill>
                <a:ea typeface="楷体" panose="02010609060101010101" pitchFamily="49" charset="-122"/>
                <a:cs typeface="Times New Roman" panose="02020603050405020304" pitchFamily="18" charset="0"/>
              </a:rPr>
              <a:t>能见到我最喜欢的作者本人使我感到兴奋不已。</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This band has thrilled audiences all over the world.</a:t>
            </a:r>
            <a:r>
              <a:rPr lang="zh-CN" altLang="zh-CN" sz="2400" b="0" dirty="0">
                <a:solidFill>
                  <a:srgbClr val="000000"/>
                </a:solidFill>
                <a:ea typeface="楷体" panose="02010609060101010101" pitchFamily="49" charset="-122"/>
                <a:cs typeface="Times New Roman" panose="02020603050405020304" pitchFamily="18" charset="0"/>
              </a:rPr>
              <a:t>这支乐队使全世界的观众狂热痴迷。</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688618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825255"/>
            <a:ext cx="11485848" cy="1130246"/>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thrilling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惊心动魄的，惊险的，紧张的，扣人心弦的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非常兴奋的，极为激动的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663695"/>
            <a:ext cx="1821926" cy="323119"/>
          </a:xfrm>
          <a:prstGeom prst="rect">
            <a:avLst/>
          </a:prstGeom>
        </p:spPr>
      </p:pic>
      <p:sp>
        <p:nvSpPr>
          <p:cNvPr id="5" name="矩形 4"/>
          <p:cNvSpPr/>
          <p:nvPr/>
        </p:nvSpPr>
        <p:spPr>
          <a:xfrm>
            <a:off x="360854" y="3040900"/>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Our wildlife trips offer a thrilling encounter with wildlife in its natural state.</a:t>
            </a:r>
            <a:r>
              <a:rPr lang="zh-CN" altLang="zh-CN" sz="2400" b="0" dirty="0">
                <a:solidFill>
                  <a:srgbClr val="000000"/>
                </a:solidFill>
                <a:ea typeface="楷体" panose="02010609060101010101" pitchFamily="49" charset="-122"/>
                <a:cs typeface="Times New Roman" panose="02020603050405020304" pitchFamily="18" charset="0"/>
              </a:rPr>
              <a:t>野生动物园之旅使我们得以接触自然状态下的野生动物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让人感觉很刺激。</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was thrilled to be invited.</a:t>
            </a:r>
            <a:r>
              <a:rPr lang="zh-CN" altLang="zh-CN" sz="2400" b="0" dirty="0">
                <a:solidFill>
                  <a:srgbClr val="000000"/>
                </a:solidFill>
                <a:ea typeface="楷体" panose="02010609060101010101" pitchFamily="49" charset="-122"/>
                <a:cs typeface="Times New Roman" panose="02020603050405020304" pitchFamily="18" charset="0"/>
              </a:rPr>
              <a:t>我有幸受到邀请</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感到非常兴奋。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061628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想出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算出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断定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251784"/>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rPr>
              <a:t>It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forces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you</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to</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look</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deep</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inside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yourself</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and</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figure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out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if</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you</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really</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have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the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physical,</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as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well</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as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mental,</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toughness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to</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push</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when</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you</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want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to</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stop.</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它会迫使你深入地审视自己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并思考自己的身体和心灵是否足够坚强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能在你想放弃的时候推动你继续向前。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042742"/>
            <a:ext cx="6471576" cy="425544"/>
          </a:xfrm>
          <a:prstGeom prst="rect">
            <a:avLst/>
          </a:prstGeom>
        </p:spPr>
      </p:pic>
    </p:spTree>
    <p:extLst>
      <p:ext uri="{BB962C8B-B14F-4D97-AF65-F5344CB8AC3E}">
        <p14:creationId xmlns:p14="http://schemas.microsoft.com/office/powerpoint/2010/main" val="3669236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and by you’ll be able to figure out what sort of person he really is.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这个人究竟怎么样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你慢慢就品出来了。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to figure out who I’m supposed to be, to find my place in the world.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是时候去搞清楚自己的角色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去找到自己在这个世界的位置了。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cannot figure out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problem.</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我答不出这道数学题。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00670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0701"/>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导致</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71486"/>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Qomolangma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resulting either in total success or failure, is there also scientific reason behind this risk-taking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大多数攀登珠穆朗玛峰的尝试要么完全成功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要么失败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这种冒险背后是否也有科学原因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2162444"/>
            <a:ext cx="6471576" cy="425544"/>
          </a:xfrm>
          <a:prstGeom prst="rect">
            <a:avLst/>
          </a:prstGeom>
        </p:spPr>
      </p:pic>
    </p:spTree>
    <p:extLst>
      <p:ext uri="{BB962C8B-B14F-4D97-AF65-F5344CB8AC3E}">
        <p14:creationId xmlns:p14="http://schemas.microsoft.com/office/powerpoint/2010/main" val="1884819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sessions in a week at the gym would result in a healthier life.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一周在健身房锻炼三次会使你的生活更健康。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Irresponsible use of a fire extinguisher can create a dangerous situation for other residents and could result in damage to personal property.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随意使用灭火器会给其他居民带来危险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并可能造成个人财产损失。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303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54233"/>
          </a:xfrm>
        </p:spPr>
        <p:txBody>
          <a:bodyPr/>
          <a:lstStyle/>
          <a:p>
            <a:pPr indent="170180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in&amp;result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导致，结果是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，是主语表示原因，介词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的宾语表示结果，即主语的原因导致或造成了宾语的结果。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，是主语表示结果，介词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的宾语表示原因，即主语的结果是由宾语的原因引起的。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Stress and tiredness often result in a lack of concentration.</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紧张和疲劳常使人精神不集中。</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 results from hard work.</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成功来自努力的工作。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illness resulted from bad food.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他的病是由于吃了变质的食物所致。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94687"/>
            <a:ext cx="1653229" cy="385407"/>
          </a:xfrm>
          <a:prstGeom prst="rect">
            <a:avLst/>
          </a:prstGeom>
        </p:spPr>
      </p:pic>
    </p:spTree>
    <p:extLst>
      <p:ext uri="{BB962C8B-B14F-4D97-AF65-F5344CB8AC3E}">
        <p14:creationId xmlns:p14="http://schemas.microsoft.com/office/powerpoint/2010/main" val="36105117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stand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代表</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表示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容忍</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某个字母</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是</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的缩写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30871"/>
            <a:ext cx="11485848" cy="1101007"/>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endParaRPr lang="en-US" altLang="zh-CN" sz="500" dirty="0"/>
          </a:p>
          <a:p>
            <a:pPr>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他将这些人的性格称为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21829"/>
            <a:ext cx="6471576" cy="425544"/>
          </a:xfrm>
          <a:prstGeom prst="rect">
            <a:avLst/>
          </a:prstGeom>
        </p:spPr>
      </p:pic>
      <p:sp>
        <p:nvSpPr>
          <p:cNvPr id="5" name="内容占位符 1"/>
          <p:cNvSpPr txBox="1">
            <a:spLocks/>
          </p:cNvSpPr>
          <p:nvPr/>
        </p:nvSpPr>
        <p:spPr bwMode="auto">
          <a:xfrm>
            <a:off x="360854" y="2852936"/>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believe that two “nines” meeting together stand for a long life.</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人们相信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在一起代表着长寿。</a:t>
            </a:r>
            <a:endPar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way to hide a message is to use symbols to stand for specific letters of the alphabet.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另一种隐藏消息的方法是使用符号来表示字母表中的特定字母。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teacher won’t stand for any nonsense.</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这位新教师不会容忍任何无礼行为。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AIDS stands for Acquired Immune Deficiency Syndrome.AIDS</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是获得性免疫缺损综合征的缩写。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74638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3262047"/>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Christopher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Columbus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1451</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1506</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Italian</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explorer </a:t>
                </a:r>
                <a14:m>
                  <m:oMath xmlns:m="http://schemas.openxmlformats.org/officeDocument/2006/math">
                    <m:limLow>
                      <m:limLowPr>
                        <m:ctrlPr>
                          <a:rPr lang="zh-CN" altLang="zh-CN" i="1" spc="-100" smtClean="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who</m:t>
                            </m:r>
                            <m:r>
                              <a:rPr lang="en-US" altLang="zh-CN" b="0" i="0" spc="-100" smtClean="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completed</m:t>
                            </m:r>
                            <m: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journeys</m:t>
                            </m:r>
                          </m:e>
                        </m:bar>
                      </m:e>
                      <m:lim>
                        <m:r>
                          <a:rPr lang="zh-CN" altLang="zh-CN" spc="-100">
                            <a:solidFill>
                              <a:srgbClr val="00AEEF"/>
                            </a:solidFill>
                            <a:latin typeface="Cambria Math" panose="02040503050406030204" pitchFamily="18" charset="0"/>
                            <a:ea typeface="楷体" panose="02010609060101010101" pitchFamily="49" charset="-122"/>
                            <a:cs typeface="Times New Roman" panose="02020603050405020304" pitchFamily="18" charset="0"/>
                          </a:rPr>
                          <m:t>定语从句</m:t>
                        </m:r>
                      </m:lim>
                    </m:limLow>
                  </m:oMath>
                </a14:m>
                <a:endPar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between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Spain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Americas</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thus marking the beginning of European exploration of the Americas.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克里斯托弗</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哥伦布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是一位意大利探险家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他完成了西班牙和美洲之间的旅程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从而标志着欧洲对美洲探索的开始。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3262047"/>
              </a:xfrm>
              <a:blipFill>
                <a:blip r:embed="rId2"/>
                <a:stretch>
                  <a:fillRect l="-796" r="-849" b="-561"/>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25139015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“Christopher Columbus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1451—1506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an Italian explorer”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引导定语从句，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“thus marking the beginning of European exploration of the Americas”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为结果状语。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European football is played in 80 countries, making it the most popular sports in the world.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个国家踢欧式足球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这使得它成为世界上最流行的体育活动。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 slipped and fell down, hitting his head against the door.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孩子摔在地上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头撞在了门上。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rained heavily, causing severe flooding in that country.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大雨滂沱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造成了那个国家洪水泛滥。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75611" y="920053"/>
            <a:ext cx="912981" cy="298464"/>
          </a:xfrm>
          <a:prstGeom prst="rect">
            <a:avLst/>
          </a:prstGeom>
        </p:spPr>
      </p:pic>
    </p:spTree>
    <p:extLst>
      <p:ext uri="{BB962C8B-B14F-4D97-AF65-F5344CB8AC3E}">
        <p14:creationId xmlns:p14="http://schemas.microsoft.com/office/powerpoint/2010/main" val="385250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4012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initial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Western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他最初的印度之旅开辟了从西欧经好望角向东的海路。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231082"/>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sp>
        <p:nvSpPr>
          <p:cNvPr id="18" name="内容占位符 17"/>
          <p:cNvSpPr>
            <a:spLocks noGrp="1"/>
          </p:cNvSpPr>
          <p:nvPr>
            <p:ph idx="1"/>
          </p:nvPr>
        </p:nvSpPr>
        <p:spPr>
          <a:xfrm>
            <a:off x="360854" y="249463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initial</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开始的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最初的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第一的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用姓名的首字母作标记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或签名</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图片 19"/>
          <p:cNvPicPr>
            <a:picLocks noChangeAspect="1"/>
          </p:cNvPicPr>
          <p:nvPr/>
        </p:nvPicPr>
        <p:blipFill>
          <a:blip r:embed="rId5">
            <a:clrChange>
              <a:clrFrom>
                <a:srgbClr val="FFFFFF"/>
              </a:clrFrom>
              <a:clrTo>
                <a:srgbClr val="FFFFFF">
                  <a:alpha val="0"/>
                </a:srgbClr>
              </a:clrTo>
            </a:clrChange>
          </a:blip>
          <a:stretch>
            <a:fillRect/>
          </a:stretch>
        </p:blipFill>
        <p:spPr>
          <a:xfrm>
            <a:off x="355825" y="1541201"/>
            <a:ext cx="11490877" cy="373828"/>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现在分词和动词不定式作结果状语的区别：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不定式作结果状语通常表示的是一个未曾料到的不愉快的结果。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作为结果状语的现在分词短语所表示的都是谓语动词的直接结果，是意料中的结果。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2699042"/>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comes home late every evening, making his wife very angry.</a:t>
            </a:r>
            <a:r>
              <a:rPr lang="zh-CN" altLang="zh-CN" sz="2400" b="0" dirty="0">
                <a:solidFill>
                  <a:srgbClr val="000000"/>
                </a:solidFill>
                <a:ea typeface="楷体" panose="02010609060101010101" pitchFamily="49" charset="-122"/>
                <a:cs typeface="Times New Roman" panose="02020603050405020304" pitchFamily="18" charset="0"/>
              </a:rPr>
              <a:t>他每天都回来得很晚</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这使他的妻子很生气。</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threw the toy on the ground, breaking it into pieces.</a:t>
            </a:r>
            <a:r>
              <a:rPr lang="zh-CN" altLang="zh-CN" sz="2400" b="0" dirty="0">
                <a:solidFill>
                  <a:srgbClr val="000000"/>
                </a:solidFill>
                <a:ea typeface="楷体" panose="02010609060101010101" pitchFamily="49" charset="-122"/>
                <a:cs typeface="Times New Roman" panose="02020603050405020304" pitchFamily="18" charset="0"/>
              </a:rPr>
              <a:t>她把玩具扔在地上</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摔得粉碎。</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She got to the station only to find the train had gone.</a:t>
            </a:r>
            <a:r>
              <a:rPr lang="zh-CN" altLang="zh-CN" sz="2400" b="0" spc="-100" dirty="0">
                <a:solidFill>
                  <a:srgbClr val="000000"/>
                </a:solidFill>
                <a:ea typeface="楷体" panose="02010609060101010101" pitchFamily="49" charset="-122"/>
                <a:cs typeface="Times New Roman" panose="02020603050405020304" pitchFamily="18" charset="0"/>
              </a:rPr>
              <a:t>她到达车站</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却发现火车已经开走了。</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hurried back only to find her old friend George waiting for him.</a:t>
            </a:r>
            <a:r>
              <a:rPr lang="zh-CN" altLang="zh-CN" sz="2400" b="0" dirty="0">
                <a:solidFill>
                  <a:srgbClr val="000000"/>
                </a:solidFill>
                <a:ea typeface="楷体" panose="02010609060101010101" pitchFamily="49" charset="-122"/>
                <a:cs typeface="Times New Roman" panose="02020603050405020304" pitchFamily="18" charset="0"/>
              </a:rPr>
              <a:t>她慌忙赶回来不想却发现她的老朋友乔治还在等她。</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598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700808"/>
            <a:ext cx="11485848" cy="1130246"/>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他将这些人的性格称为</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型</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91895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refers to the personalities of these people as ‘Type 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‘T’ standing for ‘thrill’”</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＋名词＋现在分词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的复合结构作状语。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summer coming, the weather is becoming hotter and hotter.</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随着夏天的到来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天气越来越热。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2"/>
          <a:stretch>
            <a:fillRect/>
          </a:stretch>
        </p:blipFill>
        <p:spPr>
          <a:xfrm>
            <a:off x="375611" y="3092884"/>
            <a:ext cx="912981" cy="298464"/>
          </a:xfrm>
          <a:prstGeom prst="rect">
            <a:avLst/>
          </a:prstGeom>
        </p:spPr>
      </p:pic>
    </p:spTree>
    <p:extLst>
      <p:ext uri="{BB962C8B-B14F-4D97-AF65-F5344CB8AC3E}">
        <p14:creationId xmlns:p14="http://schemas.microsoft.com/office/powerpoint/2010/main" val="17294430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2128788"/>
            <a:ext cx="11485848" cy="2308324"/>
          </a:xfrm>
          <a:solidFill>
            <a:srgbClr val="E6E1EF"/>
          </a:solidFill>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“with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＋宾语＋宾语补足语（</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介词短语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形容词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动词不定式等</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在句中担当状语或者定语，否定形式为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＋宾语＋宾语补足语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作状语时，其作用类似独立主格结构。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967228"/>
            <a:ext cx="1821926" cy="323119"/>
          </a:xfrm>
          <a:prstGeom prst="rect">
            <a:avLst/>
          </a:prstGeom>
        </p:spPr>
      </p:pic>
    </p:spTree>
    <p:extLst>
      <p:ext uri="{BB962C8B-B14F-4D97-AF65-F5344CB8AC3E}">
        <p14:creationId xmlns:p14="http://schemas.microsoft.com/office/powerpoint/2010/main" val="16726298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764704"/>
            <a:ext cx="11485848" cy="3900235"/>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具体分类如下：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＋宾语＋形容词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＋宾语＋介词短语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＋宾语＋名词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＋宾语＋现在分词（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宾语与动作构成逻辑上的主谓关系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＋宾语＋过去分词（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宾语与动作构成逻辑上的动宾关系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＋宾语＋不定式（</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表示动作将要发生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517087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Anyone </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its eyes in his head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see it’s exactly like a rope.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任何一个头上长着眼睛的人都可以看出它完全像一条绳子。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作定语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spring coming on, trees turn green.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春天到了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树变绿了。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作时间状语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Spring coming 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trees turn green.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独立主格作时间状语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house caught a big fire last night, </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without anything left in 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昨天晚上房子起了大火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烧得什么都不剩了。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的否定形式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the door and windows open,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room was very cold.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门窗大开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屋内很冷。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 studies indicate that risk-taking may be part of human nature, </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some of us more likely to take risks than others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最近的研究表明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冒险可能是人类天性的一部分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我们中的一些人比其他人更愿意去冒险。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6842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looked up </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tears in her eyes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那女孩眼泪汪汪地抬起头。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this in mind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 benefits of climbing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Qomolangma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worth the risks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考虑到这一点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攀登珠穆朗玛峰的好处值得冒险吗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set up a football team, </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Tom their head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他们建立了一支足球队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汤姆当队长。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a native our guide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needn’t be afraid to get lost.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有本地人当向导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我们不必担心会迷路。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spc="-100"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the teacher standing beside</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felt a bit uneasy.</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老师站在旁边</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她觉得有点不自然。</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the work done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felt greatly relieved.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工作完成了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她大大地松了一口气。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u="sng" dirty="0" err="1">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Mr</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 Smith to teach them English next term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will be greatly improved in spoken English.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下学期史密斯先生教他们英语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他们的口语会大有提高。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90877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unaware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未觉察到的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未意识到的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811269"/>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unaware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海峡的水域很平静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我们整天都在工作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钓鱼和打牌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很快乐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却并没有意识到我们很长一段时间都不会回来了。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60222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900124"/>
            <a:ext cx="11485848" cy="373664"/>
          </a:xfrm>
          <a:prstGeom prst="rect">
            <a:avLst/>
          </a:prstGeom>
        </p:spPr>
      </p:pic>
    </p:spTree>
    <p:extLst>
      <p:ext uri="{BB962C8B-B14F-4D97-AF65-F5344CB8AC3E}">
        <p14:creationId xmlns:p14="http://schemas.microsoft.com/office/powerpoint/2010/main" val="19623698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684244"/>
          </a:xfrm>
        </p:spPr>
        <p:txBody>
          <a:bodyPr/>
          <a:lstStyle/>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people are unaware of just how much food and drink they consume.</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许多人并不知道他们究竟消耗掉了多少食品和饮料。</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unaware that she was being filmed.</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她不知道有人在拍摄她。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414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r>
              <a:rPr lang="en-US" altLang="zh-CN" smtClean="0"/>
              <a:t>be unaware of </a:t>
            </a:r>
            <a:r>
              <a:rPr lang="zh-CN" altLang="zh-CN" smtClean="0"/>
              <a:t>没有意识到</a:t>
            </a:r>
          </a:p>
          <a:p>
            <a:pPr eaLnBrk="1" hangingPunct="0"/>
            <a:r>
              <a:rPr lang="en-US" altLang="zh-CN" smtClean="0"/>
              <a:t>be unaware that </a:t>
            </a:r>
            <a:r>
              <a:rPr lang="zh-CN" altLang="zh-CN" smtClean="0"/>
              <a:t>没有觉察到</a:t>
            </a:r>
            <a:r>
              <a:rPr lang="en-US" altLang="zh-CN" smtClean="0"/>
              <a:t>……</a:t>
            </a:r>
            <a:endParaRPr lang="zh-CN" altLang="zh-CN" dirty="0"/>
          </a:p>
        </p:txBody>
      </p:sp>
      <p:pic>
        <p:nvPicPr>
          <p:cNvPr id="4" name="TS8.eps" descr="id:2147486377;FounderCES"/>
          <p:cNvPicPr/>
          <p:nvPr/>
        </p:nvPicPr>
        <p:blipFill>
          <a:blip r:embed="rId2"/>
          <a:stretch>
            <a:fillRect/>
          </a:stretch>
        </p:blipFill>
        <p:spPr>
          <a:xfrm>
            <a:off x="394016" y="3733513"/>
            <a:ext cx="879819" cy="298464"/>
          </a:xfrm>
          <a:prstGeom prst="rect">
            <a:avLst/>
          </a:prstGeom>
        </p:spPr>
      </p:pic>
    </p:spTree>
    <p:extLst>
      <p:ext uri="{BB962C8B-B14F-4D97-AF65-F5344CB8AC3E}">
        <p14:creationId xmlns:p14="http://schemas.microsoft.com/office/powerpoint/2010/main" val="4158554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3346237"/>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意识到的；意识到的；明白的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awareness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知道，意识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raise/heighten/increase public awareness of sth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增强公众对某事的意识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greater/a growing/an increasing awareness of sth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对某事物更大的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日益增长的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愈来愈大的兴趣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 awareness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环境意识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440905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Everybody should be made aware of the risks involved.</a:t>
            </a:r>
            <a:r>
              <a:rPr lang="zh-CN" altLang="zh-CN" sz="2400" b="0" spc="-100" dirty="0">
                <a:solidFill>
                  <a:srgbClr val="000000"/>
                </a:solidFill>
                <a:ea typeface="楷体" panose="02010609060101010101" pitchFamily="49" charset="-122"/>
                <a:cs typeface="Times New Roman" panose="02020603050405020304" pitchFamily="18" charset="0"/>
              </a:rPr>
              <a:t>应该让每个人都知道其中的风险。</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campaign is designed to increase public awareness of the issues.</a:t>
            </a:r>
            <a:r>
              <a:rPr lang="zh-CN" altLang="zh-CN" sz="2400" b="0" dirty="0">
                <a:solidFill>
                  <a:srgbClr val="000000"/>
                </a:solidFill>
                <a:ea typeface="楷体" panose="02010609060101010101" pitchFamily="49" charset="-122"/>
                <a:cs typeface="Times New Roman" panose="02020603050405020304" pitchFamily="18" charset="0"/>
              </a:rPr>
              <a:t>这场运动旨在提高民众对这些问题的认识。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397158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stretch</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延伸</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绵延</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伸长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胳膊</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连续的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一段时间</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有弹力的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stretching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Zhangmu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Xizang.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国道从上海到西藏樟木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多公里。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60854" y="3037016"/>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stretched out a hand and picked up the book.</a:t>
            </a:r>
            <a:r>
              <a:rPr lang="zh-CN" altLang="zh-CN" sz="2400" b="0" dirty="0">
                <a:solidFill>
                  <a:srgbClr val="000000"/>
                </a:solidFill>
                <a:ea typeface="楷体" panose="02010609060101010101" pitchFamily="49" charset="-122"/>
                <a:cs typeface="Times New Roman" panose="02020603050405020304" pitchFamily="18" charset="0"/>
              </a:rPr>
              <a:t>我伸出一只手</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把书捡起来。</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town’s </a:t>
            </a:r>
            <a:r>
              <a:rPr lang="en-US" altLang="zh-CN" sz="2400" b="0" spc="-100" dirty="0">
                <a:solidFill>
                  <a:srgbClr val="000000"/>
                </a:solidFill>
                <a:cs typeface="Times New Roman" panose="02020603050405020304" pitchFamily="18" charset="0"/>
              </a:rPr>
              <a:t>history stretches back to before 1500.</a:t>
            </a:r>
            <a:r>
              <a:rPr lang="zh-CN" altLang="zh-CN" sz="2400" b="0" spc="-100" dirty="0">
                <a:solidFill>
                  <a:srgbClr val="000000"/>
                </a:solidFill>
                <a:ea typeface="楷体" panose="02010609060101010101" pitchFamily="49" charset="-122"/>
                <a:cs typeface="Times New Roman" panose="02020603050405020304" pitchFamily="18" charset="0"/>
              </a:rPr>
              <a:t>该城的历史可以追溯到公元</a:t>
            </a:r>
            <a:r>
              <a:rPr lang="en-US" altLang="zh-CN" sz="2400" b="0" spc="-100" dirty="0">
                <a:solidFill>
                  <a:srgbClr val="000000"/>
                </a:solidFill>
                <a:cs typeface="Times New Roman" panose="02020603050405020304" pitchFamily="18" charset="0"/>
              </a:rPr>
              <a:t>1500</a:t>
            </a:r>
            <a:r>
              <a:rPr lang="zh-CN" altLang="zh-CN" sz="2400" b="0" spc="-100" dirty="0">
                <a:solidFill>
                  <a:srgbClr val="000000"/>
                </a:solidFill>
                <a:ea typeface="楷体" panose="02010609060101010101" pitchFamily="49" charset="-122"/>
                <a:cs typeface="Times New Roman" panose="02020603050405020304" pitchFamily="18" charset="0"/>
              </a:rPr>
              <a:t>年以前。</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can’t take on any more work—we’re fully stretched as it is.</a:t>
            </a:r>
            <a:r>
              <a:rPr lang="zh-CN" altLang="zh-CN" sz="2400" b="0" dirty="0">
                <a:solidFill>
                  <a:srgbClr val="000000"/>
                </a:solidFill>
                <a:ea typeface="楷体" panose="02010609060101010101" pitchFamily="49" charset="-122"/>
                <a:cs typeface="Times New Roman" panose="02020603050405020304" pitchFamily="18" charset="0"/>
              </a:rPr>
              <a:t>我们不能再接受其他工作了</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现在已经竭尽所能了。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was fluent in French, having spent stretches of time in Southern France.</a:t>
            </a:r>
            <a:r>
              <a:rPr lang="zh-CN" altLang="zh-CN" sz="2400" b="0" dirty="0">
                <a:solidFill>
                  <a:srgbClr val="000000"/>
                </a:solidFill>
                <a:ea typeface="楷体" panose="02010609060101010101" pitchFamily="49" charset="-122"/>
                <a:cs typeface="Times New Roman" panose="02020603050405020304" pitchFamily="18" charset="0"/>
              </a:rPr>
              <a:t>他曾在法国南部待过一段时间</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法语流利。</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57907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initial image projected was of a caring, effective president.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他最初表现出的是一个充满爱心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办事有效的总统形象。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initial each page and sign in the space provided.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请在每一页上用姓名的首字母签署并在规定的空白处签字。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18164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necessary</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如果必要的话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必要时去医院。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necessary, we can always change the date of our trip.</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必要的话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我们随时可以改变旅行的日期。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
        <p:nvSpPr>
          <p:cNvPr id="7" name="矩形 6"/>
          <p:cNvSpPr/>
          <p:nvPr/>
        </p:nvSpPr>
        <p:spPr>
          <a:xfrm>
            <a:off x="378066" y="4221088"/>
            <a:ext cx="11468636"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were ready to die, if necessary, for their country.</a:t>
            </a:r>
            <a:r>
              <a:rPr lang="zh-CN" altLang="zh-CN" sz="2400" b="0" dirty="0">
                <a:solidFill>
                  <a:srgbClr val="000000"/>
                </a:solidFill>
                <a:ea typeface="楷体" panose="02010609060101010101" pitchFamily="49" charset="-122"/>
                <a:cs typeface="Times New Roman" panose="02020603050405020304" pitchFamily="18" charset="0"/>
              </a:rPr>
              <a:t>必要时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他们愿为国捐躯。</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000233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982847"/>
            <a:ext cx="11485848" cy="2238241"/>
          </a:xfrm>
          <a:solidFill>
            <a:srgbClr val="E6E1EF"/>
          </a:solidFill>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在表示时间、地点、条件、方式（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）或让步等的状语从句中，如果主语是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那么从句中的主语和谓语的一部分（</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）往往可以省略。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necessary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possible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true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so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not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any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等这种省略式的状语运用频繁，有的已经成了习惯表达法，被人们所熟知，而对于其完整的状语从句用得越来越少。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821287"/>
            <a:ext cx="1821926" cy="323119"/>
          </a:xfrm>
          <a:prstGeom prst="rect">
            <a:avLst/>
          </a:prstGeom>
        </p:spPr>
      </p:pic>
    </p:spTree>
    <p:extLst>
      <p:ext uri="{BB962C8B-B14F-4D97-AF65-F5344CB8AC3E}">
        <p14:creationId xmlns:p14="http://schemas.microsoft.com/office/powerpoint/2010/main" val="16097200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buy a new car.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如果有必要的话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我们会买一辆新车。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possible,I’ll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travel to Denmark next month.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如果可能的话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下个月我会去丹麦旅行。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may be busy.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I’ll call later.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can I see him 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他可能很忙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要是这样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我以后再来拜访。要是不忙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我现在可以见他吗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true, this will cause us a lot of trouble.</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如果是真的</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这会给我们带来很多麻烦。</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40819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829797"/>
            <a:ext cx="11485848" cy="1130246"/>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charge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主管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负责</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商品和服务所需的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要价</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收费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充电量</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指控</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控告</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给</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充电</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起诉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控告</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收</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要价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317130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captured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submarine,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Nemo.</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他们被捕获并带进潜艇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在那里他们遇到了负责人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尼莫船长。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96226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7777" y="869798"/>
            <a:ext cx="11478926" cy="367510"/>
          </a:xfrm>
          <a:prstGeom prst="rect">
            <a:avLst/>
          </a:prstGeom>
        </p:spPr>
      </p:pic>
    </p:spTree>
    <p:extLst>
      <p:ext uri="{BB962C8B-B14F-4D97-AF65-F5344CB8AC3E}">
        <p14:creationId xmlns:p14="http://schemas.microsoft.com/office/powerpoint/2010/main" val="2358211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you’d like to have your breakfast at the hotel, a charge of </a:t>
            </a:r>
            <a:r>
              <a:rPr lang="zh-CN" altLang="zh-CN" dirty="0">
                <a:solidFill>
                  <a:srgbClr val="000000"/>
                </a:solidFill>
                <a:latin typeface="Times New Roman" panose="02020603050405020304" pitchFamily="18" charset="0"/>
                <a:ea typeface="楷体_GB231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will be added to your bill.</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如果你想在酒店用早餐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我们将在账单上加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镑的费用。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everyone’s surprise, the victim decided not to press charges against the offender.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令大家吃惊的是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受害者决定不起诉罪犯。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84913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896938"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 of charge/without charge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免费的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in/under one’s charge/in the charge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in/take charge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负责，掌管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charge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在当班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收费，要价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 a battery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给电池充电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speak to the person who’s in charge of customer service.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我想和客服部门的负责人谈话。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charged with murder.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他被指控谋杀。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charged him $10 for the service.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我因这项服务向他收费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890614"/>
            <a:ext cx="879819" cy="298464"/>
          </a:xfrm>
          <a:prstGeom prst="rect">
            <a:avLst/>
          </a:prstGeom>
        </p:spPr>
      </p:pic>
    </p:spTree>
    <p:extLst>
      <p:ext uri="{BB962C8B-B14F-4D97-AF65-F5344CB8AC3E}">
        <p14:creationId xmlns:p14="http://schemas.microsoft.com/office/powerpoint/2010/main" val="36673792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relate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相联系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有关联</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讲述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07577"/>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光用语言来描述这样的奇迹是不够的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2298535"/>
            <a:ext cx="6471576" cy="425544"/>
          </a:xfrm>
          <a:prstGeom prst="rect">
            <a:avLst/>
          </a:prstGeom>
        </p:spPr>
      </p:pic>
      <p:sp>
        <p:nvSpPr>
          <p:cNvPr id="7" name="矩形 6"/>
          <p:cNvSpPr/>
          <p:nvPr/>
        </p:nvSpPr>
        <p:spPr>
          <a:xfrm>
            <a:off x="360854" y="3303568"/>
            <a:ext cx="11485848" cy="1684244"/>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 found it difficult to relate the two ideas in my mind.</a:t>
            </a:r>
            <a:r>
              <a:rPr lang="zh-CN" altLang="zh-CN" sz="2400" b="0" spc="-100" dirty="0">
                <a:solidFill>
                  <a:srgbClr val="000000"/>
                </a:solidFill>
                <a:ea typeface="楷体" panose="02010609060101010101" pitchFamily="49" charset="-122"/>
                <a:cs typeface="Times New Roman" panose="02020603050405020304" pitchFamily="18" charset="0"/>
              </a:rPr>
              <a:t>我觉得很难把这两种想法联系在一起。</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relates her childhood experiences in the first chapters.</a:t>
            </a:r>
            <a:r>
              <a:rPr lang="zh-CN" altLang="zh-CN" sz="2400" b="0" dirty="0">
                <a:solidFill>
                  <a:srgbClr val="000000"/>
                </a:solidFill>
                <a:ea typeface="楷体" panose="02010609060101010101" pitchFamily="49" charset="-122"/>
                <a:cs typeface="Times New Roman" panose="02020603050405020304" pitchFamily="18" charset="0"/>
              </a:rPr>
              <a:t>在开始的几章中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她描述了自己童年的经历。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2323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相关；谈到；能够理解并同情；了解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shall discuss the problem as it relates to our specific case.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我们应针对我们的具体情况来讨论这个问题。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adults can’t relate to children.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许多成年人并不了解儿童的想法。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60854" y="980728"/>
            <a:ext cx="879819" cy="298464"/>
          </a:xfrm>
          <a:prstGeom prst="rect">
            <a:avLst/>
          </a:prstGeom>
        </p:spPr>
      </p:pic>
      <p:sp>
        <p:nvSpPr>
          <p:cNvPr id="5" name="内容占位符 12"/>
          <p:cNvSpPr txBox="1">
            <a:spLocks/>
          </p:cNvSpPr>
          <p:nvPr/>
        </p:nvSpPr>
        <p:spPr bwMode="auto">
          <a:xfrm>
            <a:off x="360854" y="3302528"/>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事物之间的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）关联；交往；亲属</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related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相关的；有联系的；有亲属关系的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related to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亲戚</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3140968"/>
            <a:ext cx="1821926" cy="323119"/>
          </a:xfrm>
          <a:prstGeom prst="rect">
            <a:avLst/>
          </a:prstGeom>
        </p:spPr>
      </p:pic>
    </p:spTree>
    <p:extLst>
      <p:ext uri="{BB962C8B-B14F-4D97-AF65-F5344CB8AC3E}">
        <p14:creationId xmlns:p14="http://schemas.microsoft.com/office/powerpoint/2010/main" val="29272009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seek to improve relations between our two countries.</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我们寻求改进我们两国之间的关系。</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problems are closely related.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这些问题都是密切相关的。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 educational performance is related to emotional disturbance.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糟糕的学习成绩与情绪失常有关。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33291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数量或比例上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解释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说明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导致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dazzling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carpet,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intensity,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vibration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liquid.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这块耀眼的地毯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实际上是一个反射器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以惊人的强度赶走了太阳光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这就是穿过每一个液体原子的振动的原因。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Tree>
    <p:extLst>
      <p:ext uri="{BB962C8B-B14F-4D97-AF65-F5344CB8AC3E}">
        <p14:creationId xmlns:p14="http://schemas.microsoft.com/office/powerpoint/2010/main" val="2655118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2056780"/>
            <a:ext cx="11485848" cy="576248"/>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initially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开始，最初，起初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895220"/>
            <a:ext cx="1821926" cy="323119"/>
          </a:xfrm>
          <a:prstGeom prst="rect">
            <a:avLst/>
          </a:prstGeom>
        </p:spPr>
      </p:pic>
      <p:sp>
        <p:nvSpPr>
          <p:cNvPr id="5" name="矩形 4"/>
          <p:cNvSpPr/>
          <p:nvPr/>
        </p:nvSpPr>
        <p:spPr>
          <a:xfrm>
            <a:off x="359661" y="2780928"/>
            <a:ext cx="11487041" cy="1684244"/>
          </a:xfrm>
          <a:prstGeom prst="rect">
            <a:avLst/>
          </a:prstGeom>
        </p:spPr>
        <p:txBody>
          <a:bodyPr wrap="square">
            <a:spAutoFit/>
          </a:bodyPr>
          <a:lstStyle/>
          <a:p>
            <a:pPr>
              <a:lnSpc>
                <a:spcPct val="150000"/>
              </a:lnSpc>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err="1">
                <a:solidFill>
                  <a:srgbClr val="000000"/>
                </a:solidFill>
                <a:cs typeface="Times New Roman" panose="02020603050405020304" pitchFamily="18" charset="0"/>
              </a:rPr>
              <a:t>Loe</a:t>
            </a:r>
            <a:r>
              <a:rPr lang="en-US" altLang="zh-CN" sz="2400" b="0" dirty="0">
                <a:solidFill>
                  <a:srgbClr val="000000"/>
                </a:solidFill>
                <a:cs typeface="Times New Roman" panose="02020603050405020304" pitchFamily="18" charset="0"/>
              </a:rPr>
              <a:t> initially went to school to become an engineer, but she quickly learned that her enthusiasm was mainly about growing and preparing her own food.</a:t>
            </a:r>
            <a:r>
              <a:rPr lang="zh-CN" altLang="zh-CN" sz="2400" b="0" dirty="0">
                <a:solidFill>
                  <a:srgbClr val="000000"/>
                </a:solidFill>
                <a:ea typeface="楷体" panose="02010609060101010101" pitchFamily="49" charset="-122"/>
                <a:cs typeface="Times New Roman" panose="02020603050405020304" pitchFamily="18" charset="0"/>
              </a:rPr>
              <a:t>起初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洛在学校当工程师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但她很快意识到</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她的热情主要是种植和烹制食物。</a:t>
            </a:r>
            <a:endParaRPr lang="zh-CN" altLang="en-US" dirty="0"/>
          </a:p>
        </p:txBody>
      </p:sp>
    </p:spTree>
    <p:extLst>
      <p:ext uri="{BB962C8B-B14F-4D97-AF65-F5344CB8AC3E}">
        <p14:creationId xmlns:p14="http://schemas.microsoft.com/office/powerpoint/2010/main" val="38660851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2905"/>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to account for every penny we spend on business trips.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我们出公差所用的每一分钱都得上报清楚。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Private sponsorships only accounted for a third of all arts funding last year.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个人赞助只占去年所有艺术基金的三分之一。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employee had to account for the delays in the project.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员工需要解释项目的延迟原因。</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863792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862322"/>
          </a:xfrm>
          <a:solidFill>
            <a:srgbClr val="E6E1EF"/>
          </a:solidFill>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no account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绝不，切莫</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no account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不重要的，无价值的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into account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顾及，重视，考虑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sb an account of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说明，解释（</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account of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由于，基于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7" name="矩形 6"/>
          <p:cNvSpPr/>
          <p:nvPr/>
        </p:nvSpPr>
        <p:spPr>
          <a:xfrm>
            <a:off x="360854" y="3757096"/>
            <a:ext cx="11485848"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 no account must you accept any money if he offers you.</a:t>
            </a:r>
            <a:r>
              <a:rPr lang="zh-CN" altLang="zh-CN" sz="2400" b="0" spc="-100" dirty="0">
                <a:solidFill>
                  <a:srgbClr val="000000"/>
                </a:solidFill>
                <a:ea typeface="楷体" panose="02010609060101010101" pitchFamily="49" charset="-122"/>
                <a:cs typeface="Times New Roman" panose="02020603050405020304" pitchFamily="18" charset="0"/>
              </a:rPr>
              <a:t>如果他给你钱你绝不要接受。</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It’s of no account to me whether he comes or not.</a:t>
            </a:r>
            <a:r>
              <a:rPr lang="zh-CN" altLang="zh-CN" sz="2400" b="0" dirty="0">
                <a:solidFill>
                  <a:srgbClr val="000000"/>
                </a:solidFill>
                <a:ea typeface="楷体" panose="02010609060101010101" pitchFamily="49" charset="-122"/>
                <a:cs typeface="Times New Roman" panose="02020603050405020304" pitchFamily="18" charset="0"/>
              </a:rPr>
              <a:t>他来不来对我毫不重要。</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Take into account your own strengths and weaknesses.</a:t>
            </a:r>
            <a:r>
              <a:rPr lang="zh-CN" altLang="zh-CN" sz="2400" b="0" dirty="0">
                <a:solidFill>
                  <a:srgbClr val="000000"/>
                </a:solidFill>
                <a:ea typeface="楷体" panose="02010609060101010101" pitchFamily="49" charset="-122"/>
                <a:cs typeface="Times New Roman" panose="02020603050405020304" pitchFamily="18" charset="0"/>
              </a:rPr>
              <a:t>考虑一下你自己的优缺点。</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Please give me an account of your trip.</a:t>
            </a:r>
            <a:r>
              <a:rPr lang="zh-CN" altLang="zh-CN" sz="2400" b="0" dirty="0">
                <a:solidFill>
                  <a:srgbClr val="000000"/>
                </a:solidFill>
                <a:ea typeface="楷体" panose="02010609060101010101" pitchFamily="49" charset="-122"/>
                <a:cs typeface="Times New Roman" panose="02020603050405020304" pitchFamily="18" charset="0"/>
              </a:rPr>
              <a:t>请你告诉我你旅行的情况。</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flight was postponed on account of bad weather.</a:t>
            </a:r>
            <a:r>
              <a:rPr lang="zh-CN" altLang="zh-CN" sz="2400" b="0" dirty="0">
                <a:solidFill>
                  <a:srgbClr val="000000"/>
                </a:solidFill>
                <a:ea typeface="楷体" panose="02010609060101010101" pitchFamily="49" charset="-122"/>
                <a:cs typeface="Times New Roman" panose="02020603050405020304" pitchFamily="18" charset="0"/>
              </a:rPr>
              <a:t>因为天气恶劣</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飞行延期了。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7650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sense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讲得通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言之有理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sentence.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然后想想这个句子中还有什么其他单词讲得通。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60854" y="306896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Like bats, they send out sound waves and make sense of their environment from the echoes </a:t>
            </a:r>
            <a:r>
              <a:rPr lang="en-US" altLang="zh-CN" sz="2400" b="0" spc="-100" dirty="0">
                <a:solidFill>
                  <a:srgbClr val="000000"/>
                </a:solidFill>
                <a:cs typeface="Times New Roman" panose="02020603050405020304" pitchFamily="18" charset="0"/>
              </a:rPr>
              <a:t>they receive back.</a:t>
            </a:r>
            <a:r>
              <a:rPr lang="zh-CN" altLang="zh-CN" sz="2400" b="0" spc="-100" dirty="0">
                <a:solidFill>
                  <a:srgbClr val="000000"/>
                </a:solidFill>
                <a:ea typeface="楷体" panose="02010609060101010101" pitchFamily="49" charset="-122"/>
                <a:cs typeface="Times New Roman" panose="02020603050405020304" pitchFamily="18" charset="0"/>
              </a:rPr>
              <a:t>像蝙蝠一样</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它们发出声波</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然后根据收到的回音来了解周围的环境。</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 are some stylistic elements in the statue that just don’t make sense.</a:t>
            </a:r>
            <a:r>
              <a:rPr lang="zh-CN" altLang="zh-CN" sz="2400" b="0" dirty="0">
                <a:solidFill>
                  <a:srgbClr val="000000"/>
                </a:solidFill>
                <a:ea typeface="楷体" panose="02010609060101010101" pitchFamily="49" charset="-122"/>
                <a:cs typeface="Times New Roman" panose="02020603050405020304" pitchFamily="18" charset="0"/>
              </a:rPr>
              <a:t>这座雕像上的一些风格元素让人完全捉摸不透。</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510845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3162850"/>
            <a:ext cx="11485848" cy="1130246"/>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no sense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毫无意义，完全不着边际，完全天南地北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good sense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有很大意义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3001290"/>
            <a:ext cx="1821926" cy="323119"/>
          </a:xfrm>
          <a:prstGeom prst="rect">
            <a:avLst/>
          </a:prstGeom>
        </p:spPr>
      </p:pic>
    </p:spTree>
    <p:extLst>
      <p:ext uri="{BB962C8B-B14F-4D97-AF65-F5344CB8AC3E}">
        <p14:creationId xmlns:p14="http://schemas.microsoft.com/office/powerpoint/2010/main" val="20251016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728953"/>
            <a:ext cx="11485848" cy="579967"/>
          </a:xfrm>
          <a:solidFill>
            <a:srgbClr val="FCE2D0"/>
          </a:solidFill>
        </p:spPr>
        <p:txBody>
          <a:bodyPr/>
          <a:lstStyle/>
          <a:p>
            <a:pPr hangingPunct="0">
              <a:spcAft>
                <a:spcPts val="0"/>
              </a:spcAft>
            </a:pP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Above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surface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我的头顶是平静的海面。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4.eps" descr="id:2147486447;FounderCES"/>
          <p:cNvPicPr/>
          <p:nvPr/>
        </p:nvPicPr>
        <p:blipFill>
          <a:blip r:embed="rId2"/>
          <a:stretch>
            <a:fillRect/>
          </a:stretch>
        </p:blipFill>
        <p:spPr>
          <a:xfrm>
            <a:off x="360854" y="1191017"/>
            <a:ext cx="1998409" cy="385407"/>
          </a:xfrm>
          <a:prstGeom prst="rect">
            <a:avLst/>
          </a:prstGeom>
        </p:spPr>
      </p:pic>
      <p:sp>
        <p:nvSpPr>
          <p:cNvPr id="5" name="内容占位符 1"/>
          <p:cNvSpPr txBox="1">
            <a:spLocks/>
          </p:cNvSpPr>
          <p:nvPr/>
        </p:nvSpPr>
        <p:spPr bwMode="auto">
          <a:xfrm>
            <a:off x="360854" y="237528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此句是完全倒装，正常语序为：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calm surface of the sea was above me.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3"/>
          <a:stretch>
            <a:fillRect/>
          </a:stretch>
        </p:blipFill>
        <p:spPr>
          <a:xfrm>
            <a:off x="394015" y="2567323"/>
            <a:ext cx="912981" cy="298464"/>
          </a:xfrm>
          <a:prstGeom prst="rect">
            <a:avLst/>
          </a:prstGeom>
        </p:spPr>
      </p:pic>
      <p:sp>
        <p:nvSpPr>
          <p:cNvPr id="7" name="内容占位符 12"/>
          <p:cNvSpPr txBox="1">
            <a:spLocks/>
          </p:cNvSpPr>
          <p:nvPr/>
        </p:nvSpPr>
        <p:spPr bwMode="auto">
          <a:xfrm>
            <a:off x="360854" y="3256924"/>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在英语中，完全倒装句常用于表达强调、突出等语用目的，通过颠倒原有语序来达到这一效果。这种结构通常用于一般现在时和一般过去时。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表地点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）＋不及物动词＋名词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为完全倒装的一种。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4"/>
          <a:stretch>
            <a:fillRect/>
          </a:stretch>
        </p:blipFill>
        <p:spPr>
          <a:xfrm>
            <a:off x="694606" y="3095364"/>
            <a:ext cx="1821926" cy="323119"/>
          </a:xfrm>
          <a:prstGeom prst="rect">
            <a:avLst/>
          </a:prstGeom>
        </p:spPr>
      </p:pic>
    </p:spTree>
    <p:extLst>
      <p:ext uri="{BB962C8B-B14F-4D97-AF65-F5344CB8AC3E}">
        <p14:creationId xmlns:p14="http://schemas.microsoft.com/office/powerpoint/2010/main" val="424453646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valley came a frightening sound.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山谷里传来可怕的声音。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wall hang two large portraits.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墙上挂着两幅大肖像。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foot of the hill lies a beautiful lake.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山脚下有一个美丽的湖。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soldiers ran to the building, on the top of which flew a flag.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士兵冲向楼房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房顶上飘着旗帜。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 of the lake lie two towns.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湖的东边有两个小镇。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注意：若主语是人称代词，不用完全倒装。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he came and back he went again.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他进来了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又回去了。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不能说成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970070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1200329"/>
          </a:xfrm>
        </p:spPr>
        <p:txBody>
          <a:bodyPr/>
          <a:lstStyle/>
          <a:p>
            <a:pPr algn="ctr" hangingPunct="0">
              <a:spcAft>
                <a:spcPts val="0"/>
              </a:spcAft>
            </a:pPr>
            <a:r>
              <a:rPr lang="zh-CN" altLang="zh-CN" dirty="0">
                <a:solidFill>
                  <a:srgbClr val="68A88C"/>
                </a:solidFill>
                <a:latin typeface="Times New Roman" panose="02020603050405020304" pitchFamily="18" charset="0"/>
                <a:ea typeface="黑体" panose="02010609060101010101" pitchFamily="49" charset="-122"/>
                <a:cs typeface="Times New Roman" panose="02020603050405020304" pitchFamily="18" charset="0"/>
              </a:rPr>
              <a:t>过去将来时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过去将来时主要用于表示过去某个时候看来即将发生的动作或存在的状态。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314096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＋动词原形，常表示主观意愿的将来。 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asked Li Lei for help, 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refuse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过去当你请李雷帮忙时，他绝不会拒绝。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hoped that they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meet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again some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她希望将来有一天他们能再见面。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knew that 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help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 when we were in trouble.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我知道当我们陷入困境时他会帮助我们。</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669566"/>
            <a:ext cx="4726240" cy="462533"/>
          </a:xfrm>
          <a:prstGeom prst="rect">
            <a:avLst/>
          </a:prstGeom>
        </p:spPr>
      </p:pic>
      <p:sp>
        <p:nvSpPr>
          <p:cNvPr id="7" name="矩形 6"/>
          <p:cNvSpPr/>
          <p:nvPr/>
        </p:nvSpPr>
        <p:spPr>
          <a:xfrm>
            <a:off x="375250" y="2555851"/>
            <a:ext cx="4592924"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一</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过去将来时常见的五种结构</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42287596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going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＋动词原形，常表示按计划或安排即将发生的事。如：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told us that 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going to attend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meeting.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他告诉我们说他要参加那次会议。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还可表示根据某种迹象来看，很可能或即将发生的事情。如：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seemed as if it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going to rain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看来好像要下雨。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building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to be completed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month.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这座建筑该在下个月竣工。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about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were about to leave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when it began to rain heavily and suddenly.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就在我们要离开时，天突然下起了大雨。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5897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＋现在分词。多为瞬时动词表示过去将来的含义。如：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leaving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next 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他第二天要走了。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informed that the leaders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were coming 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school soon.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我们接到通知说领导们很快要来我们学校。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65736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4454233"/>
          </a:xfrm>
        </p:spPr>
        <p:txBody>
          <a:bodyPr/>
          <a:lstStyle/>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表示过去的某种习惯性行为（</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young, I</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’d listen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radio, waiting for my favourite songs.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当我还是个小孩的时候，我常听着收音机，等待我最喜欢的歌。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过去将来时，一般用于主句为过去时的宾语从句中。如：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again.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他说他绝不会再去那儿。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条件状语从句和时间状语从句中须用一般过去时代替过去将来时。如：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said that it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be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difficult to make progress if I didn’t work hard.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老师说，如果我不努力学习的话，就很难取得进步。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4438208" cy="462533"/>
          </a:xfrm>
          <a:prstGeom prst="rect">
            <a:avLst/>
          </a:prstGeom>
        </p:spPr>
      </p:pic>
      <p:sp>
        <p:nvSpPr>
          <p:cNvPr id="5" name="矩形 4"/>
          <p:cNvSpPr/>
          <p:nvPr/>
        </p:nvSpPr>
        <p:spPr>
          <a:xfrm>
            <a:off x="406075" y="742409"/>
            <a:ext cx="4330032"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二</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a:t>
            </a:r>
            <a:r>
              <a:rPr lang="en-US" altLang="zh-CN" sz="2400" dirty="0">
                <a:solidFill>
                  <a:schemeClr val="bg1"/>
                </a:solidFill>
                <a:cs typeface="Times New Roman" panose="02020603050405020304" pitchFamily="18" charset="0"/>
              </a:rPr>
              <a:t>would</a:t>
            </a:r>
            <a:r>
              <a:rPr lang="en-US" altLang="zh-CN" sz="2400" dirty="0">
                <a:solidFill>
                  <a:schemeClr val="bg1"/>
                </a:solidFill>
                <a:ea typeface="黑体" panose="02010609060101010101" pitchFamily="49" charset="-122"/>
                <a:cs typeface="Times New Roman" panose="02020603050405020304" pitchFamily="18" charset="0"/>
              </a:rPr>
              <a:t> </a:t>
            </a:r>
            <a:r>
              <a:rPr lang="en-US" altLang="zh-CN" sz="2400" dirty="0">
                <a:solidFill>
                  <a:schemeClr val="bg1"/>
                </a:solidFill>
                <a:cs typeface="Times New Roman" panose="02020603050405020304" pitchFamily="18" charset="0"/>
              </a:rPr>
              <a:t>do</a:t>
            </a:r>
            <a:r>
              <a:rPr lang="en-US" altLang="zh-CN" sz="2400" dirty="0">
                <a:solidFill>
                  <a:schemeClr val="bg1"/>
                </a:solidFill>
                <a:ea typeface="黑体" panose="02010609060101010101" pitchFamily="49" charset="-122"/>
                <a:cs typeface="Times New Roman" panose="02020603050405020304" pitchFamily="18" charset="0"/>
              </a:rPr>
              <a:t> </a:t>
            </a:r>
            <a:r>
              <a:rPr lang="zh-CN" altLang="zh-CN" sz="2400" dirty="0">
                <a:solidFill>
                  <a:schemeClr val="bg1"/>
                </a:solidFill>
                <a:ea typeface="黑体" panose="02010609060101010101" pitchFamily="49" charset="-122"/>
                <a:cs typeface="Times New Roman" panose="02020603050405020304" pitchFamily="18" charset="0"/>
              </a:rPr>
              <a:t>的四种习惯用法</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3836200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confirm</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证实</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证明</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确认</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认可</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使确信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confirmed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Edmund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Hillary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Tenzing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Norgay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1953.1953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埃德蒙</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希拉里和丹增</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诺盖是第一批被证实登上顶峰的人。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6896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has been confirmed that the meeting will take place next week.</a:t>
            </a:r>
            <a:r>
              <a:rPr lang="zh-CN" altLang="zh-CN" sz="2400" b="0" dirty="0">
                <a:solidFill>
                  <a:srgbClr val="000000"/>
                </a:solidFill>
                <a:ea typeface="楷体" panose="02010609060101010101" pitchFamily="49" charset="-122"/>
                <a:cs typeface="Times New Roman" panose="02020603050405020304" pitchFamily="18" charset="0"/>
              </a:rPr>
              <a:t>已经确定会议将于下个星期召开。</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13853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过去将来时，用于虚拟语气中。如：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were you, I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not do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要是我是你的话，我就不会那样做。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were here, 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show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 how to do it.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如果他在这儿，他就会向我们展示该如何做了。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0352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文章主要讲述了宇航员克里斯蒂娜</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科赫提倡追随激情，迎接挑战，并支持他人，她将在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年的阿尔忒弥斯二号任务中飞得更远，实现雄心壮志。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2290376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挑战太空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Raised in Jacksonville, a small town in North Carolina, Christina Koch always knew she wanted to be an astronaut. This dream began as early as kindergarten, during a time when spaceflight was dominated by men. “Fortunately, when I told my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kindergarten teachers that I wanted to be an astronaut they supported me. No one told me that it was unattainable. And whether it was my own hard-headedness or that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encouragement, I did go full forward into pursuing my dream to become an astronaut,” she says.</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1540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found inspiration in pioneers like Sally Ride and Mae Jemison, but also in everyday heroes—from civil rights activists to her independent grandmother. These examples, along with her family’s emphasis on hard work, instilled in her the courage to chase her dreams.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studied physics and electrical engineering before joining NASA at the Goddard Space Flight Centre, where she contributed to the development of scientific instruments on several space missions. Driven by a thirst for adventure, she spent a year in Antarctica’s tough environment and then in other remote locations like Greenland. Unsurprisingly, she cited photography, travel, camping and climbing among her hobbies.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9724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ultimate fulfillment of her dream came in 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she was selected as an astronaut, joining a groundbreaking class with an equal number of men and women. Previously, women comprised only 17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NASA’s astronauts. After completing training in 2015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was assigned her first long-stay mission on the International Space Station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success is undeniable. As part of the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Artemis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mission, scheduled for 2025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she’ll travel further than any human since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Apollo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evidence of her constant ambition.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7396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3162"/>
            <a:ext cx="11485848" cy="2795958"/>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advocates following passions and embracing challenges. “Do what scares you,” she advises, “because those things often lead to the greatest fulfillment and contributions.” Besides, Koch also says that there’s one that should never be forgotten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“Support the people around you. Make sure that you’re thinking about the success of those around you, that you’re helping them, and together we all will achieve as much as we possibly can.”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819891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342509"/>
                <a:ext cx="11485848" cy="3274935"/>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electrical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engineering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before</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joining</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NASA</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at</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Goddard</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时间状语</m:t>
                        </m:r>
                      </m:lim>
                    </m:limLow>
                  </m:oMath>
                </a14:m>
                <a:endParaRPr lang="en-US" altLang="zh-CN"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Space</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Flight</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Centre</m:t>
                            </m:r>
                          </m:e>
                        </m:bar>
                      </m:e>
                      <m:lim>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where</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she</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contributed</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development</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scientific</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instruments</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非限定性定语从句</m:t>
                        </m:r>
                      </m:lim>
                    </m:limLow>
                  </m:oMath>
                </a14:m>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several</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space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missions</m:t>
                            </m:r>
                          </m:e>
                        </m:bar>
                      </m:e>
                      <m:lim>
                        <m:r>
                          <a:rPr lang="en-US"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t> </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342509"/>
                <a:ext cx="11485848" cy="3274935"/>
              </a:xfrm>
              <a:blipFill>
                <a:blip r:embed="rId2"/>
                <a:stretch>
                  <a:fillRect l="-796"/>
                </a:stretch>
              </a:blipFill>
            </p:spPr>
            <p:txBody>
              <a:bodyPr/>
              <a:lstStyle/>
              <a:p>
                <a:r>
                  <a:rPr lang="zh-CN" altLang="en-US">
                    <a:noFill/>
                  </a:rPr>
                  <a:t> </a:t>
                </a:r>
              </a:p>
            </p:txBody>
          </p:sp>
        </mc:Fallback>
      </mc:AlternateContent>
      <p:pic>
        <p:nvPicPr>
          <p:cNvPr id="4" name="句型解读.eps" descr="id:2147487021;FounderCES"/>
          <p:cNvPicPr/>
          <p:nvPr/>
        </p:nvPicPr>
        <p:blipFill>
          <a:blip r:embed="rId3"/>
          <a:stretch>
            <a:fillRect/>
          </a:stretch>
        </p:blipFill>
        <p:spPr>
          <a:xfrm>
            <a:off x="379506" y="902529"/>
            <a:ext cx="1697873" cy="333511"/>
          </a:xfrm>
          <a:prstGeom prst="rect">
            <a:avLst/>
          </a:prstGeom>
        </p:spPr>
      </p:pic>
    </p:spTree>
    <p:extLst>
      <p:ext uri="{BB962C8B-B14F-4D97-AF65-F5344CB8AC3E}">
        <p14:creationId xmlns:p14="http://schemas.microsoft.com/office/powerpoint/2010/main" val="73041892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136154"/>
            <a:ext cx="11485848" cy="1130246"/>
          </a:xfrm>
        </p:spPr>
        <p:txBody>
          <a:bodyPr/>
          <a:lstStyle/>
          <a:p>
            <a:pPr indent="5334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joining NASA at the Goddard Space Flight Centre”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为时间状语，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引导非限定性定语从句，修饰先行词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“Goddard Space Flight Centre”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分析.eps" descr="id:2147487028;FounderCES"/>
          <p:cNvPicPr/>
          <p:nvPr/>
        </p:nvPicPr>
        <p:blipFill>
          <a:blip r:embed="rId2"/>
          <a:stretch>
            <a:fillRect/>
          </a:stretch>
        </p:blipFill>
        <p:spPr>
          <a:xfrm>
            <a:off x="384123" y="2332357"/>
            <a:ext cx="534375" cy="253923"/>
          </a:xfrm>
          <a:prstGeom prst="rect">
            <a:avLst/>
          </a:prstGeom>
        </p:spPr>
      </p:pic>
      <p:sp>
        <p:nvSpPr>
          <p:cNvPr id="5" name="内容占位符 1"/>
          <p:cNvSpPr txBox="1">
            <a:spLocks/>
          </p:cNvSpPr>
          <p:nvPr/>
        </p:nvSpPr>
        <p:spPr bwMode="auto">
          <a:xfrm>
            <a:off x="360854" y="33068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科赫在加入美国国家航空航天局戈达德太空飞行中心之前学习了物理和电气工程，在那里她为几次太空任务中的科学仪器开发做出了贡献。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3"/>
          <a:stretch>
            <a:fillRect/>
          </a:stretch>
        </p:blipFill>
        <p:spPr>
          <a:xfrm>
            <a:off x="360854" y="3503070"/>
            <a:ext cx="540691" cy="253922"/>
          </a:xfrm>
          <a:prstGeom prst="rect">
            <a:avLst/>
          </a:prstGeom>
        </p:spPr>
      </p:pic>
    </p:spTree>
    <p:extLst>
      <p:ext uri="{BB962C8B-B14F-4D97-AF65-F5344CB8AC3E}">
        <p14:creationId xmlns:p14="http://schemas.microsoft.com/office/powerpoint/2010/main" val="10045171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836712"/>
                <a:ext cx="11485848" cy="3115468"/>
              </a:xfrm>
              <a:solidFill>
                <a:srgbClr val="FCE2D0"/>
              </a:solidFill>
            </p:spPr>
            <p:txBody>
              <a:bodyPr/>
              <a:lstStyle/>
              <a:p>
                <a:pPr algn="dist"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ultimate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fulfillment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she</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was</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selected</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非限定性定语从句</m:t>
                        </m:r>
                      </m:lim>
                    </m:limLow>
                    <m:r>
                      <a:rPr lang="en-US"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she</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was</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selected</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astronaut</m:t>
                            </m:r>
                          </m:e>
                        </m:bar>
                      </m:e>
                      <m:lim>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joining</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groundbreaking</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class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equal</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现在分词短语作状语</m:t>
                        </m:r>
                      </m:lim>
                    </m:limLow>
                  </m:oMath>
                </a14:m>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number</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men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women</m:t>
                            </m:r>
                          </m:e>
                        </m:bar>
                      </m:e>
                      <m:lim>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836712"/>
                <a:ext cx="11485848" cy="3115468"/>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801736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132856"/>
            <a:ext cx="11485848" cy="1130246"/>
          </a:xfrm>
        </p:spPr>
        <p:txBody>
          <a:bodyPr/>
          <a:lstStyle/>
          <a:p>
            <a:pPr indent="5334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引导非限定性定语从句，修饰前面的时间状语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“joining a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groundbreaking class with an equal number of men and women”</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为现在分词短语作伴随状语。</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分析.eps" descr="id:2147487028;FounderCES"/>
          <p:cNvPicPr/>
          <p:nvPr/>
        </p:nvPicPr>
        <p:blipFill>
          <a:blip r:embed="rId2"/>
          <a:stretch>
            <a:fillRect/>
          </a:stretch>
        </p:blipFill>
        <p:spPr>
          <a:xfrm>
            <a:off x="384123" y="2329059"/>
            <a:ext cx="534375" cy="253923"/>
          </a:xfrm>
          <a:prstGeom prst="rect">
            <a:avLst/>
          </a:prstGeom>
        </p:spPr>
      </p:pic>
      <p:sp>
        <p:nvSpPr>
          <p:cNvPr id="5" name="内容占位符 1"/>
          <p:cNvSpPr txBox="1">
            <a:spLocks/>
          </p:cNvSpPr>
          <p:nvPr/>
        </p:nvSpPr>
        <p:spPr bwMode="auto">
          <a:xfrm>
            <a:off x="360854" y="33068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年，她的梦想最终实现，她被选为宇航员，加入了一个男女人数相等的开创性班级。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3"/>
          <a:stretch>
            <a:fillRect/>
          </a:stretch>
        </p:blipFill>
        <p:spPr>
          <a:xfrm>
            <a:off x="360854" y="3503070"/>
            <a:ext cx="540691" cy="253922"/>
          </a:xfrm>
          <a:prstGeom prst="rect">
            <a:avLst/>
          </a:prstGeom>
        </p:spPr>
      </p:pic>
    </p:spTree>
    <p:extLst>
      <p:ext uri="{BB962C8B-B14F-4D97-AF65-F5344CB8AC3E}">
        <p14:creationId xmlns:p14="http://schemas.microsoft.com/office/powerpoint/2010/main" val="7822624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　证实</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confirmed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据证实</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Earlier reports were unable to confirm that there were any survivors.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早先的报道无法证实是否有幸存者。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it has been confirmed that he or she is, in fact, suffering from a panic attack, the victim should seek psychological and medical help.</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一旦确认他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她确实患有恐慌症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患者应寻求心理和医疗帮助。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a:spLocks noGrp="1"/>
          </p:cNvSpPr>
          <p:nvPr>
            <p:ph idx="1"/>
          </p:nvPr>
        </p:nvSpPr>
        <p:spPr>
          <a:xfrm>
            <a:off x="360854" y="2302490"/>
            <a:ext cx="11485848" cy="230832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unattainable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难以达到的，无法得到的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有助于，促成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comprise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包括，包含；组成，构成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advocate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2"/>
          <a:stretch>
            <a:fillRect/>
          </a:stretch>
        </p:blipFill>
        <p:spPr>
          <a:xfrm>
            <a:off x="360854" y="1916832"/>
            <a:ext cx="1584176" cy="368883"/>
          </a:xfrm>
          <a:prstGeom prst="rect">
            <a:avLst/>
          </a:prstGeom>
        </p:spPr>
      </p:pic>
    </p:spTree>
    <p:extLst>
      <p:ext uri="{BB962C8B-B14F-4D97-AF65-F5344CB8AC3E}">
        <p14:creationId xmlns:p14="http://schemas.microsoft.com/office/powerpoint/2010/main" val="420127491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24403"/>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fulfillment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thirst for adventure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对冒险的渴望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tough environment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恶劣的环境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ultimate fulfillment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最终实现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embrace challenges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欣然接受挑战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1767269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861001"/>
            <a:ext cx="11485848" cy="524567"/>
          </a:xfrm>
          <a:solidFill>
            <a:srgbClr val="E6E1EF"/>
          </a:solidFill>
        </p:spPr>
        <p:txBody>
          <a:bodyPr/>
          <a:lstStyle/>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rPr>
              <a:t>confirmation </a:t>
            </a:r>
            <a:r>
              <a:rPr lang="en-US" altLang="zh-CN" i="1">
                <a:solidFill>
                  <a:srgbClr val="000000"/>
                </a:solidFill>
                <a:latin typeface="Times New Roman" panose="02020603050405020304" pitchFamily="18" charset="0"/>
                <a:ea typeface="宋体" panose="02010600030101010101" pitchFamily="2" charset="-122"/>
              </a:rPr>
              <a:t>n</a:t>
            </a:r>
            <a:r>
              <a:rPr lang="en-US" altLang="zh-CN">
                <a:solidFill>
                  <a:srgbClr val="000000"/>
                </a:solidFill>
                <a:latin typeface="Times New Roman" panose="02020603050405020304" pitchFamily="18" charset="0"/>
                <a:ea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证实；确认书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699441"/>
            <a:ext cx="1821926" cy="323119"/>
          </a:xfrm>
          <a:prstGeom prst="rect">
            <a:avLst/>
          </a:prstGeom>
        </p:spPr>
      </p:pic>
      <p:sp>
        <p:nvSpPr>
          <p:cNvPr id="6" name="矩形 5"/>
          <p:cNvSpPr/>
          <p:nvPr/>
        </p:nvSpPr>
        <p:spPr>
          <a:xfrm>
            <a:off x="360854" y="2416820"/>
            <a:ext cx="11485848" cy="2308324"/>
          </a:xfrm>
          <a:prstGeom prst="rect">
            <a:avLst/>
          </a:prstGeom>
        </p:spPr>
        <p:txBody>
          <a:bodyPr wrap="square">
            <a:spAutoFit/>
          </a:bodyPr>
          <a:lstStyle/>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We would appreciate confirmation of your refusal of our invitation to take part.</a:t>
            </a:r>
            <a:r>
              <a:rPr lang="zh-CN" altLang="zh-CN" sz="2400" b="0" smtClean="0">
                <a:solidFill>
                  <a:srgbClr val="000000"/>
                </a:solidFill>
                <a:ea typeface="楷体" panose="02010609060101010101" pitchFamily="49" charset="-122"/>
                <a:cs typeface="Times New Roman" panose="02020603050405020304" pitchFamily="18" charset="0"/>
              </a:rPr>
              <a:t>若您确认拒绝我们的邀请不能参加</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我们将感激不尽。</a:t>
            </a:r>
            <a:endParaRPr lang="zh-CN" altLang="zh-CN" sz="1050" b="0" smtClean="0">
              <a:solidFill>
                <a:srgbClr val="000000"/>
              </a:solidFill>
              <a:cs typeface="Times New Roman" panose="02020603050405020304" pitchFamily="18" charset="0"/>
            </a:endParaRPr>
          </a:p>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We need confirmation in writing before we can send your order out.</a:t>
            </a:r>
            <a:r>
              <a:rPr lang="zh-CN" altLang="zh-CN" sz="2400" b="0" smtClean="0">
                <a:solidFill>
                  <a:srgbClr val="000000"/>
                </a:solidFill>
                <a:ea typeface="楷体" panose="02010609060101010101" pitchFamily="49" charset="-122"/>
                <a:cs typeface="Times New Roman" panose="02020603050405020304" pitchFamily="18" charset="0"/>
              </a:rPr>
              <a:t>给你们发送订购的货物之前</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我们需要书面确认。</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5467310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努力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尝试</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企图</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努力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尝试</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试图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Qomolangma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risk-taking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大多数攀登珠穆朗玛峰的尝试要么完全成功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要么失败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这种冒险背后是否也有科学原因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594898"/>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passed my driving test at the first attempt.</a:t>
            </a:r>
            <a:r>
              <a:rPr lang="zh-CN" altLang="zh-CN" sz="2400" b="0" dirty="0">
                <a:solidFill>
                  <a:srgbClr val="000000"/>
                </a:solidFill>
                <a:ea typeface="楷体" panose="02010609060101010101" pitchFamily="49" charset="-122"/>
                <a:cs typeface="Times New Roman" panose="02020603050405020304" pitchFamily="18" charset="0"/>
              </a:rPr>
              <a:t>我考汽车驾驶执照一次就通过了。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had attempted to rescue the drowning man.</a:t>
            </a:r>
            <a:r>
              <a:rPr lang="zh-CN" altLang="zh-CN" sz="2400" b="0" dirty="0">
                <a:solidFill>
                  <a:srgbClr val="000000"/>
                </a:solidFill>
                <a:ea typeface="楷体" panose="02010609060101010101" pitchFamily="49" charset="-122"/>
                <a:cs typeface="Times New Roman" panose="02020603050405020304" pitchFamily="18" charset="0"/>
              </a:rPr>
              <a:t>他曾试图去救那个溺水的男人。</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4913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860897"/>
            <a:ext cx="11485848" cy="2792239"/>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attempt to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attempt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做某事的尝试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attempt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打算，试图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make an attempt to resolve this problem, otherwise you would regret.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你应该试着解决一下这个问题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否则你会留有遗憾的。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052936"/>
            <a:ext cx="879819" cy="298464"/>
          </a:xfrm>
          <a:prstGeom prst="rect">
            <a:avLst/>
          </a:prstGeom>
        </p:spPr>
      </p:pic>
    </p:spTree>
    <p:extLst>
      <p:ext uri="{BB962C8B-B14F-4D97-AF65-F5344CB8AC3E}">
        <p14:creationId xmlns:p14="http://schemas.microsoft.com/office/powerpoint/2010/main" val="3827711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779</TotalTime>
  <Words>5116</Words>
  <Application>Microsoft Office PowerPoint</Application>
  <PresentationFormat>自定义</PresentationFormat>
  <Paragraphs>254</Paragraphs>
  <Slides>61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61</vt:i4>
      </vt:variant>
    </vt:vector>
  </HeadingPairs>
  <TitlesOfParts>
    <vt:vector size="73" baseType="lpstr">
      <vt:lpstr>MS Mincho</vt:lpstr>
      <vt:lpstr>黑体</vt:lpstr>
      <vt:lpstr>楷体</vt:lpstr>
      <vt:lpstr>楷体_GB2312</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699</cp:revision>
  <dcterms:created xsi:type="dcterms:W3CDTF">2020-11-06T05:24:00Z</dcterms:created>
  <dcterms:modified xsi:type="dcterms:W3CDTF">2025-11-09T14:37:33Z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